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Default Extension="png" ContentType="image/png"/>
  <Default Extension="jpeg" ContentType="image/jpeg"/>
  <Default Extension="xml" ContentType="application/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notesSlides/notesSlide1.xml" ContentType="application/vnd.openxmlformats-officedocument.presentationml.notes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theme/theme2.xml" ContentType="application/vnd.openxmlformats-officedocument.them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Default Extension="bin" ContentType="application/vnd.openxmlformats-officedocument.presentationml.printerSettings"/>
  <Default Extension="tiff" ContentType="image/tiff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60" r:id="rId1"/>
  </p:sldMasterIdLst>
  <p:notesMasterIdLst>
    <p:notesMasterId r:id="rId12"/>
  </p:notesMasterIdLst>
  <p:sldIdLst>
    <p:sldId id="256" r:id="rId2"/>
    <p:sldId id="257" r:id="rId3"/>
    <p:sldId id="267" r:id="rId4"/>
    <p:sldId id="259" r:id="rId5"/>
    <p:sldId id="258" r:id="rId6"/>
    <p:sldId id="268" r:id="rId7"/>
    <p:sldId id="265" r:id="rId8"/>
    <p:sldId id="260" r:id="rId9"/>
    <p:sldId id="266" r:id="rId10"/>
    <p:sldId id="261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20"/>
    <p:restoredTop sz="89167" autoAdjust="0"/>
  </p:normalViewPr>
  <p:slideViewPr>
    <p:cSldViewPr snapToGrid="0" snapToObjects="1">
      <p:cViewPr varScale="1">
        <p:scale>
          <a:sx n="134" d="100"/>
          <a:sy n="134" d="100"/>
        </p:scale>
        <p:origin x="-96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interSettings" Target="printerSettings/printerSettings1.bin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0D46C8-9D37-EA4F-9C2D-0068D0639A97}" type="datetimeFigureOut">
              <a:rPr lang="en-US" smtClean="0"/>
              <a:t>9/21/12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023D07-A5F1-9549-B743-7DDA9DD9CB8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023D07-A5F1-9549-B743-7DDA9DD9CB84}" type="slidenum">
              <a:rPr lang="en-US" smtClean="0"/>
              <a:t>10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370B1BFF-C4EE-8748-B207-948F13E41EEB}" type="datetimeFigureOut">
              <a:rPr lang="en-US" smtClean="0"/>
              <a:pPr/>
              <a:t>9/21/12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031E9C6B-9E9C-B54A-BB1F-547123B20BD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B1BFF-C4EE-8748-B207-948F13E41EEB}" type="datetimeFigureOut">
              <a:rPr lang="en-US" smtClean="0"/>
              <a:pPr/>
              <a:t>9/21/12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E9C6B-9E9C-B54A-BB1F-547123B20BD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B1BFF-C4EE-8748-B207-948F13E41EEB}" type="datetimeFigureOut">
              <a:rPr lang="en-US" smtClean="0"/>
              <a:pPr/>
              <a:t>9/21/12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E9C6B-9E9C-B54A-BB1F-547123B20BD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370B1BFF-C4EE-8748-B207-948F13E41EEB}" type="datetimeFigureOut">
              <a:rPr lang="en-US" smtClean="0"/>
              <a:pPr/>
              <a:t>9/21/12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031E9C6B-9E9C-B54A-BB1F-547123B20BD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370B1BFF-C4EE-8748-B207-948F13E41EEB}" type="datetimeFigureOut">
              <a:rPr lang="en-US" smtClean="0"/>
              <a:pPr/>
              <a:t>9/21/12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031E9C6B-9E9C-B54A-BB1F-547123B20BD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B1BFF-C4EE-8748-B207-948F13E41EEB}" type="datetimeFigureOut">
              <a:rPr lang="en-US" smtClean="0"/>
              <a:pPr/>
              <a:t>9/21/12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E9C6B-9E9C-B54A-BB1F-547123B20BD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B1BFF-C4EE-8748-B207-948F13E41EEB}" type="datetimeFigureOut">
              <a:rPr lang="en-US" smtClean="0"/>
              <a:pPr/>
              <a:t>9/21/12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E9C6B-9E9C-B54A-BB1F-547123B20BD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370B1BFF-C4EE-8748-B207-948F13E41EEB}" type="datetimeFigureOut">
              <a:rPr lang="en-US" smtClean="0"/>
              <a:pPr/>
              <a:t>9/21/12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031E9C6B-9E9C-B54A-BB1F-547123B20BD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B1BFF-C4EE-8748-B207-948F13E41EEB}" type="datetimeFigureOut">
              <a:rPr lang="en-US" smtClean="0"/>
              <a:pPr/>
              <a:t>9/21/12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E9C6B-9E9C-B54A-BB1F-547123B20BD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370B1BFF-C4EE-8748-B207-948F13E41EEB}" type="datetimeFigureOut">
              <a:rPr lang="en-US" smtClean="0"/>
              <a:pPr/>
              <a:t>9/21/12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031E9C6B-9E9C-B54A-BB1F-547123B20BD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370B1BFF-C4EE-8748-B207-948F13E41EEB}" type="datetimeFigureOut">
              <a:rPr lang="en-US" smtClean="0"/>
              <a:pPr/>
              <a:t>9/21/12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031E9C6B-9E9C-B54A-BB1F-547123B20BD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370B1BFF-C4EE-8748-B207-948F13E41EEB}" type="datetimeFigureOut">
              <a:rPr lang="en-US" smtClean="0"/>
              <a:pPr/>
              <a:t>9/21/12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031E9C6B-9E9C-B54A-BB1F-547123B20BD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4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tif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0" y="3079750"/>
            <a:ext cx="6172200" cy="1938812"/>
          </a:xfrm>
        </p:spPr>
        <p:txBody>
          <a:bodyPr>
            <a:normAutofit/>
          </a:bodyPr>
          <a:lstStyle/>
          <a:p>
            <a:r>
              <a:rPr lang="en-US" dirty="0" smtClean="0"/>
              <a:t>SAM SAGE v1.2 new features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		09</a:t>
            </a:r>
            <a:r>
              <a:rPr lang="en-US" dirty="0" smtClean="0"/>
              <a:t>/</a:t>
            </a:r>
            <a:r>
              <a:rPr lang="en-US" dirty="0" smtClean="0"/>
              <a:t>20</a:t>
            </a:r>
            <a:r>
              <a:rPr lang="en-US" dirty="0" smtClean="0"/>
              <a:t>/</a:t>
            </a:r>
            <a:r>
              <a:rPr lang="en-US" dirty="0" smtClean="0"/>
              <a:t>12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Anna Brunner (</a:t>
            </a:r>
            <a:r>
              <a:rPr lang="en-US" dirty="0" err="1" smtClean="0"/>
              <a:t>anna.e.brunner@nasa.gov</a:t>
            </a:r>
            <a:r>
              <a:rPr lang="en-US" dirty="0" smtClean="0"/>
              <a:t>)</a:t>
            </a:r>
          </a:p>
          <a:p>
            <a:r>
              <a:rPr lang="en-US" dirty="0" smtClean="0"/>
              <a:t>Micah Johnson (</a:t>
            </a:r>
            <a:r>
              <a:rPr lang="en-US" dirty="0" err="1" smtClean="0"/>
              <a:t>micah.s.johnson@nasa.gov</a:t>
            </a:r>
            <a:r>
              <a:rPr lang="en-US" dirty="0" smtClean="0"/>
              <a:t>)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Deconvolution</a:t>
            </a:r>
            <a:r>
              <a:rPr lang="en-US" dirty="0" smtClean="0"/>
              <a:t> of Peaks and Mass Spectra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5524500"/>
            <a:ext cx="7467600" cy="949452"/>
          </a:xfrm>
        </p:spPr>
        <p:txBody>
          <a:bodyPr/>
          <a:lstStyle/>
          <a:p>
            <a:r>
              <a:rPr lang="en-US" dirty="0" smtClean="0"/>
              <a:t>Save button creates NIST 11 compatible text file</a:t>
            </a:r>
            <a:endParaRPr lang="en-US" dirty="0"/>
          </a:p>
        </p:txBody>
      </p:sp>
      <p:pic>
        <p:nvPicPr>
          <p:cNvPr id="4" name="Picture 3" descr="ms_subpk0.png"/>
          <p:cNvPicPr>
            <a:picLocks noChangeAspect="1"/>
          </p:cNvPicPr>
          <p:nvPr/>
        </p:nvPicPr>
        <p:blipFill>
          <a:blip r:embed="rId3"/>
          <a:srcRect r="16875"/>
          <a:stretch>
            <a:fillRect/>
          </a:stretch>
        </p:blipFill>
        <p:spPr>
          <a:xfrm>
            <a:off x="0" y="2116138"/>
            <a:ext cx="4222750" cy="2819400"/>
          </a:xfrm>
          <a:prstGeom prst="rect">
            <a:avLst/>
          </a:prstGeom>
        </p:spPr>
      </p:pic>
      <p:pic>
        <p:nvPicPr>
          <p:cNvPr id="5" name="Picture 4" descr="ms_subpk1.png"/>
          <p:cNvPicPr>
            <a:picLocks noChangeAspect="1"/>
          </p:cNvPicPr>
          <p:nvPr/>
        </p:nvPicPr>
        <p:blipFill>
          <a:blip r:embed="rId4"/>
          <a:srcRect r="16250"/>
          <a:stretch>
            <a:fillRect/>
          </a:stretch>
        </p:blipFill>
        <p:spPr>
          <a:xfrm>
            <a:off x="4381500" y="2116138"/>
            <a:ext cx="4254500" cy="28194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TM Markers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5036257"/>
            <a:ext cx="8229600" cy="1821742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4" name="Picture 3" descr="tm_markers_checke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25020" y="1766888"/>
            <a:ext cx="5482957" cy="4154487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TM Markers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4880266"/>
            <a:ext cx="8229600" cy="158218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	Background cursors and export time cursors will be able to “snap” to any displayed TM markers</a:t>
            </a:r>
          </a:p>
          <a:p>
            <a:endParaRPr lang="en-US" dirty="0"/>
          </a:p>
        </p:txBody>
      </p:sp>
      <p:pic>
        <p:nvPicPr>
          <p:cNvPr id="5" name="Picture 4" descr="tm_plotted.png"/>
          <p:cNvPicPr>
            <a:picLocks noChangeAspect="1"/>
          </p:cNvPicPr>
          <p:nvPr/>
        </p:nvPicPr>
        <p:blipFill>
          <a:blip r:embed="rId2"/>
          <a:srcRect l="18664" t="18710"/>
          <a:stretch>
            <a:fillRect/>
          </a:stretch>
        </p:blipFill>
        <p:spPr>
          <a:xfrm>
            <a:off x="457200" y="1693609"/>
            <a:ext cx="8229600" cy="2827307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Export Fill-In Options – Line Fit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5699124"/>
            <a:ext cx="8229600" cy="1158875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Smooth lines</a:t>
            </a:r>
          </a:p>
          <a:p>
            <a:r>
              <a:rPr lang="en-US" dirty="0" smtClean="0"/>
              <a:t>Does not accurately model nonlinear backgrounds (sometimes there is runaway behavior)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3" descr="exp_lin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1875" y="1417639"/>
            <a:ext cx="6269695" cy="4281486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Export Fill-In Options - Average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5413375"/>
            <a:ext cx="8229600" cy="1444625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Five point bins (based on number of points in raw data, not time)</a:t>
            </a:r>
          </a:p>
          <a:p>
            <a:r>
              <a:rPr lang="en-US" dirty="0" smtClean="0"/>
              <a:t>Can more accurately model nonlinear backgrounds</a:t>
            </a:r>
          </a:p>
          <a:p>
            <a:r>
              <a:rPr lang="en-US" dirty="0" smtClean="0"/>
              <a:t>Easier to see whether you missed a peak, or fitted a peak that wasn’t real</a:t>
            </a:r>
          </a:p>
        </p:txBody>
      </p:sp>
      <p:pic>
        <p:nvPicPr>
          <p:cNvPr id="4" name="Picture 3" descr="exp_avg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81125" y="1317332"/>
            <a:ext cx="5998137" cy="4096043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Export Fill-In Options - Comparison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5997574"/>
            <a:ext cx="7467600" cy="666878"/>
          </a:xfrm>
        </p:spPr>
        <p:txBody>
          <a:bodyPr/>
          <a:lstStyle/>
          <a:p>
            <a:r>
              <a:rPr lang="en-US" dirty="0" smtClean="0"/>
              <a:t>Black points are raw data</a:t>
            </a:r>
            <a:endParaRPr lang="en-US" dirty="0"/>
          </a:p>
        </p:txBody>
      </p:sp>
      <p:pic>
        <p:nvPicPr>
          <p:cNvPr id="4" name="Picture 3" descr="exp_avg_vs_lin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3775" y="1368845"/>
            <a:ext cx="6778188" cy="4628729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Export Fill-In Options – Other Ideas?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“connect-the-dots” – constrained by start and end points (no runaways caused by nonlinear backgrounds)</a:t>
            </a:r>
          </a:p>
          <a:p>
            <a:r>
              <a:rPr lang="en-US" dirty="0" smtClean="0"/>
              <a:t>Polynomial fit – runaways occur very easily, ways to constrain the endpoints need to be investigated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Deconvolution</a:t>
            </a:r>
            <a:r>
              <a:rPr lang="en-US" dirty="0" smtClean="0"/>
              <a:t> of Peaks and Mass Spectra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5635624"/>
            <a:ext cx="8229600" cy="1180339"/>
          </a:xfrm>
        </p:spPr>
        <p:txBody>
          <a:bodyPr/>
          <a:lstStyle/>
          <a:p>
            <a:pPr>
              <a:buNone/>
            </a:pPr>
            <a:endParaRPr lang="en-US" dirty="0" smtClean="0"/>
          </a:p>
        </p:txBody>
      </p:sp>
      <p:pic>
        <p:nvPicPr>
          <p:cNvPr id="7" name="Picture 6" descr="pkX.tiff"/>
          <p:cNvPicPr>
            <a:picLocks noChangeAspect="1"/>
          </p:cNvPicPr>
          <p:nvPr/>
        </p:nvPicPr>
        <p:blipFill>
          <a:blip r:embed="rId2"/>
          <a:srcRect l="32878" t="7424"/>
          <a:stretch>
            <a:fillRect/>
          </a:stretch>
        </p:blipFill>
        <p:spPr>
          <a:xfrm>
            <a:off x="1698625" y="1417637"/>
            <a:ext cx="5334000" cy="5072911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Deconvolution</a:t>
            </a:r>
            <a:r>
              <a:rPr lang="en-US" dirty="0" smtClean="0"/>
              <a:t> of Peaks and Mass Spectra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5683250"/>
            <a:ext cx="7467600" cy="117475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For each </a:t>
            </a:r>
            <a:r>
              <a:rPr lang="en-US" dirty="0" err="1" smtClean="0"/>
              <a:t>subpeak</a:t>
            </a:r>
            <a:r>
              <a:rPr lang="en-US" dirty="0" smtClean="0"/>
              <a:t>: generate a mass spec by plotting mass </a:t>
            </a:r>
            <a:r>
              <a:rPr lang="en-US" dirty="0" err="1" smtClean="0"/>
              <a:t>vs</a:t>
            </a:r>
            <a:r>
              <a:rPr lang="en-US" dirty="0" smtClean="0"/>
              <a:t> average height within FWHM bounds of </a:t>
            </a:r>
            <a:r>
              <a:rPr lang="en-US" dirty="0" err="1" smtClean="0"/>
              <a:t>deconvolved</a:t>
            </a:r>
            <a:r>
              <a:rPr lang="en-US" dirty="0" smtClean="0"/>
              <a:t> peak</a:t>
            </a:r>
          </a:p>
          <a:p>
            <a:endParaRPr lang="en-US" dirty="0"/>
          </a:p>
        </p:txBody>
      </p:sp>
      <p:pic>
        <p:nvPicPr>
          <p:cNvPr id="6" name="Picture 5" descr="ms_m70.png"/>
          <p:cNvPicPr>
            <a:picLocks noChangeAspect="1"/>
          </p:cNvPicPr>
          <p:nvPr/>
        </p:nvPicPr>
        <p:blipFill>
          <a:blip r:embed="rId2"/>
          <a:srcRect t="5843"/>
          <a:stretch>
            <a:fillRect/>
          </a:stretch>
        </p:blipFill>
        <p:spPr>
          <a:xfrm>
            <a:off x="765174" y="1417639"/>
            <a:ext cx="7087374" cy="4265612"/>
          </a:xfrm>
          <a:prstGeom prst="rect">
            <a:avLst/>
          </a:prstGeo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Oriel.thmx</Template>
  <TotalTime>4650</TotalTime>
  <Words>227</Words>
  <Application>Microsoft Macintosh PowerPoint</Application>
  <PresentationFormat>On-screen Show (4:3)</PresentationFormat>
  <Paragraphs>25</Paragraphs>
  <Slides>10</Slides>
  <Notes>1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Oriel</vt:lpstr>
      <vt:lpstr>SAM SAGE v1.2 new features    09/20/12 </vt:lpstr>
      <vt:lpstr>TM Markers</vt:lpstr>
      <vt:lpstr>TM Markers</vt:lpstr>
      <vt:lpstr>Export Fill-In Options – Line Fit</vt:lpstr>
      <vt:lpstr>Export Fill-In Options - Average</vt:lpstr>
      <vt:lpstr>Export Fill-In Options - Comparison</vt:lpstr>
      <vt:lpstr>Export Fill-In Options – Other Ideas?</vt:lpstr>
      <vt:lpstr>Deconvolution of Peaks and Mass Spectra</vt:lpstr>
      <vt:lpstr>Deconvolution of Peaks and Mass Spectra</vt:lpstr>
      <vt:lpstr>Deconvolution of Peaks and Mass Spectra</vt:lpstr>
    </vt:vector>
  </TitlesOfParts>
  <Company>NASA GSFC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SAM SAGE v1.2 - new features</dc:title>
  <dc:creator>Anna Brunner</dc:creator>
  <cp:lastModifiedBy>Anna Brunner</cp:lastModifiedBy>
  <cp:revision>5</cp:revision>
  <dcterms:created xsi:type="dcterms:W3CDTF">2012-09-21T15:56:40Z</dcterms:created>
  <dcterms:modified xsi:type="dcterms:W3CDTF">2012-09-21T15:58:25Z</dcterms:modified>
</cp:coreProperties>
</file>